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300" r:id="rId2"/>
    <p:sldId id="263" r:id="rId3"/>
    <p:sldId id="301" r:id="rId4"/>
    <p:sldId id="302" r:id="rId5"/>
    <p:sldId id="305" r:id="rId6"/>
    <p:sldId id="307" r:id="rId7"/>
    <p:sldId id="308" r:id="rId8"/>
    <p:sldId id="326" r:id="rId9"/>
    <p:sldId id="320" r:id="rId10"/>
    <p:sldId id="322" r:id="rId11"/>
    <p:sldId id="324" r:id="rId12"/>
    <p:sldId id="328" r:id="rId13"/>
    <p:sldId id="259" r:id="rId14"/>
    <p:sldId id="290" r:id="rId15"/>
    <p:sldId id="262" r:id="rId16"/>
    <p:sldId id="291" r:id="rId17"/>
    <p:sldId id="264" r:id="rId18"/>
    <p:sldId id="266" r:id="rId19"/>
    <p:sldId id="267" r:id="rId20"/>
    <p:sldId id="268" r:id="rId21"/>
    <p:sldId id="269" r:id="rId22"/>
    <p:sldId id="270" r:id="rId23"/>
    <p:sldId id="271" r:id="rId24"/>
    <p:sldId id="272" r:id="rId25"/>
    <p:sldId id="273" r:id="rId26"/>
    <p:sldId id="330" r:id="rId27"/>
    <p:sldId id="280" r:id="rId28"/>
    <p:sldId id="281" r:id="rId29"/>
    <p:sldId id="282" r:id="rId30"/>
    <p:sldId id="285" r:id="rId31"/>
    <p:sldId id="286" r:id="rId32"/>
    <p:sldId id="295" r:id="rId33"/>
    <p:sldId id="288" r:id="rId34"/>
    <p:sldId id="289" r:id="rId35"/>
    <p:sldId id="331" r:id="rId36"/>
    <p:sldId id="315" r:id="rId37"/>
    <p:sldId id="299" r:id="rId3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8791029D-B1B9-4295-A7DC-DF2B9AAE64E3}" type="datetimeFigureOut">
              <a:rPr lang="pt-BR" smtClean="0"/>
              <a:t>24/5/2013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9DD12666-DA0E-4A18-A353-567F69A64ED4}" type="slidenum">
              <a:rPr lang="pt-BR" smtClean="0"/>
              <a:t>‹nº›</a:t>
            </a:fld>
            <a:endParaRPr lang="pt-B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hyperlink" Target="mailto:franciscamaas@gmail.com" TargetMode="External"/><Relationship Id="rId2" Type="http://schemas.openxmlformats.org/officeDocument/2006/relationships/hyperlink" Target="mailto:Chesca.andrade@hotmail.co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>
          <a:xfrm>
            <a:off x="1874424" y="4509120"/>
            <a:ext cx="7264896" cy="1752600"/>
          </a:xfrm>
        </p:spPr>
        <p:txBody>
          <a:bodyPr>
            <a:noAutofit/>
          </a:bodyPr>
          <a:lstStyle/>
          <a:p>
            <a:pPr algn="just"/>
            <a:r>
              <a:rPr lang="pt-BR" sz="2800" b="1" dirty="0"/>
              <a:t>“O PAPEL </a:t>
            </a:r>
            <a:r>
              <a:rPr lang="pt-BR" sz="2800" b="1" dirty="0" smtClean="0"/>
              <a:t>VERDADEIRO DA </a:t>
            </a:r>
            <a:r>
              <a:rPr lang="pt-BR" sz="2800" b="1" dirty="0"/>
              <a:t>ESCOLA É </a:t>
            </a:r>
            <a:r>
              <a:rPr lang="pt-BR" sz="2800" b="1" dirty="0" smtClean="0"/>
              <a:t>ENSINAR </a:t>
            </a:r>
          </a:p>
          <a:p>
            <a:pPr algn="just"/>
            <a:r>
              <a:rPr lang="pt-BR" sz="2800" b="1" dirty="0" smtClean="0"/>
              <a:t>A </a:t>
            </a:r>
            <a:r>
              <a:rPr lang="pt-BR" sz="2800" b="1" dirty="0"/>
              <a:t>VOAR, </a:t>
            </a:r>
            <a:r>
              <a:rPr lang="pt-BR" sz="2800" b="1" dirty="0" smtClean="0"/>
              <a:t>NÃO CORTAR </a:t>
            </a:r>
            <a:r>
              <a:rPr lang="pt-BR" sz="2800" b="1" dirty="0"/>
              <a:t>AS ASAS.”</a:t>
            </a:r>
            <a:r>
              <a:rPr lang="pt-BR" sz="2800" dirty="0"/>
              <a:t> </a:t>
            </a:r>
          </a:p>
          <a:p>
            <a:pPr algn="r"/>
            <a:r>
              <a:rPr lang="pt-BR" sz="2800" dirty="0"/>
              <a:t>Gilberto </a:t>
            </a:r>
            <a:r>
              <a:rPr lang="pt-BR" sz="2800" dirty="0" smtClean="0"/>
              <a:t>Dimenstein</a:t>
            </a:r>
            <a:endParaRPr lang="pt-BR" sz="2800" dirty="0"/>
          </a:p>
        </p:txBody>
      </p:sp>
      <p:sp>
        <p:nvSpPr>
          <p:cNvPr id="3" name="Título 2"/>
          <p:cNvSpPr>
            <a:spLocks noGrp="1"/>
          </p:cNvSpPr>
          <p:nvPr>
            <p:ph type="ctrTitle"/>
          </p:nvPr>
        </p:nvSpPr>
        <p:spPr>
          <a:xfrm>
            <a:off x="467544" y="1484784"/>
            <a:ext cx="8424936" cy="1470025"/>
          </a:xfrm>
        </p:spPr>
        <p:txBody>
          <a:bodyPr/>
          <a:lstStyle/>
          <a:p>
            <a:r>
              <a:rPr lang="pt-BR" sz="7200" kern="10" spc="-360" dirty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SEJAM   BEM  </a:t>
            </a:r>
            <a:r>
              <a:rPr lang="pt-BR" sz="7200" kern="10" spc="-360" dirty="0" smtClean="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/>
              </a:rPr>
              <a:t>-VINDOS!!!</a:t>
            </a:r>
            <a:endParaRPr lang="pt-BR" sz="7200" kern="10" spc="-360" dirty="0">
              <a:ln w="12700">
                <a:solidFill>
                  <a:srgbClr val="000099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125724" dir="18900000" algn="ctr" rotWithShape="0">
                  <a:srgbClr val="000099"/>
                </a:outerShdw>
              </a:effectLst>
              <a:latin typeface="Impact"/>
            </a:endParaRPr>
          </a:p>
        </p:txBody>
      </p:sp>
      <p:pic>
        <p:nvPicPr>
          <p:cNvPr id="4" name="Picture 17" descr="monarch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4293096"/>
            <a:ext cx="1224136" cy="1659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7" descr="monarchwht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4974332"/>
            <a:ext cx="6667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ítulo 1"/>
          <p:cNvSpPr txBox="1">
            <a:spLocks/>
          </p:cNvSpPr>
          <p:nvPr/>
        </p:nvSpPr>
        <p:spPr>
          <a:xfrm>
            <a:off x="1879104" y="4479032"/>
            <a:ext cx="7264896" cy="17526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 spc="3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Arial" pitchFamily="34" charset="0"/>
              <a:buNone/>
              <a:defRPr sz="1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pt-BR" sz="2800" b="1" dirty="0" smtClean="0"/>
              <a:t>“O PAPEL VERDADEIRO DA ESCOLA É ENSINAR </a:t>
            </a:r>
          </a:p>
          <a:p>
            <a:pPr algn="just"/>
            <a:r>
              <a:rPr lang="pt-BR" sz="2800" b="1" dirty="0" smtClean="0"/>
              <a:t>A VOAR, NÃO CORTAR AS ASAS.”</a:t>
            </a:r>
            <a:r>
              <a:rPr lang="pt-BR" sz="2800" dirty="0" smtClean="0"/>
              <a:t> </a:t>
            </a:r>
          </a:p>
          <a:p>
            <a:pPr algn="r"/>
            <a:endParaRPr lang="pt-BR" sz="2800" dirty="0" smtClean="0"/>
          </a:p>
        </p:txBody>
      </p:sp>
    </p:spTree>
    <p:extLst>
      <p:ext uri="{BB962C8B-B14F-4D97-AF65-F5344CB8AC3E}">
        <p14:creationId xmlns:p14="http://schemas.microsoft.com/office/powerpoint/2010/main" val="250219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620688"/>
            <a:ext cx="792088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comum que ocorra nas crianças com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TDAH: 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omprometimento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memória de trabalho,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pt-BR" sz="3200" dirty="0" smtClean="0">
                <a:solidFill>
                  <a:schemeClr val="tx2"/>
                </a:solidFill>
              </a:rPr>
              <a:t>lugar </a:t>
            </a:r>
            <a:r>
              <a:rPr lang="pt-BR" sz="3200" dirty="0">
                <a:solidFill>
                  <a:schemeClr val="tx2"/>
                </a:solidFill>
              </a:rPr>
              <a:t>onde as informações que estão sendo usadas podem ser mantidas on-line e processadas a fim de concluir uma determinada </a:t>
            </a:r>
            <a:r>
              <a:rPr lang="pt-BR" sz="3200" dirty="0" smtClean="0">
                <a:solidFill>
                  <a:schemeClr val="tx2"/>
                </a:solidFill>
              </a:rPr>
              <a:t>tarefa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funções executivas e na velocidade de processamento das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informações. 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7864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980728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funções executivas são capacidades cerebrais que incluem: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 seletiva;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Planejamento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comportamento (prioridades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nibição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respostas inadequadas (impulsos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); </a:t>
            </a:r>
          </a:p>
          <a:p>
            <a:pPr marL="571500" indent="-571500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omada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decisões e antecipação de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consequências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futuras.</a:t>
            </a:r>
          </a:p>
        </p:txBody>
      </p:sp>
    </p:spTree>
    <p:extLst>
      <p:ext uri="{BB962C8B-B14F-4D97-AF65-F5344CB8AC3E}">
        <p14:creationId xmlns:p14="http://schemas.microsoft.com/office/powerpoint/2010/main" val="3621940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04028" y="908720"/>
            <a:ext cx="8424935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Segundo </a:t>
            </a:r>
            <a:r>
              <a:rPr lang="pt-BR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Barkley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as funções executivas "alimentam a persistência do indivíduo e constrói uma ponte em direção a gratificações futuras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 Estas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habilidades amadurecem à medida que a criança cresce até a vida adulta, e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estão presentes em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uma série de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distúrbios. </a:t>
            </a:r>
          </a:p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70505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671690"/>
            <a:ext cx="8424936" cy="84023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 tem se mostrado um grande desafio para o sistema educacional.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sintomas se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intensificam em situações de grupo (sala de aula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 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existe nada de pior para uma criança com TDAH do que a escola.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</a:t>
            </a:r>
            <a:r>
              <a:rPr lang="pt-BR" sz="3600" b="1" dirty="0" smtClean="0">
                <a:solidFill>
                  <a:schemeClr val="tx2"/>
                </a:solidFill>
              </a:rPr>
              <a:t>ficar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dirty="0" smtClean="0">
                <a:solidFill>
                  <a:schemeClr val="tx2"/>
                </a:solidFill>
              </a:rPr>
              <a:t>parada</a:t>
            </a:r>
            <a:r>
              <a:rPr lang="pt-BR" sz="3600" dirty="0">
                <a:solidFill>
                  <a:schemeClr val="tx2"/>
                </a:solidFill>
              </a:rPr>
              <a:t>, </a:t>
            </a:r>
            <a:r>
              <a:rPr lang="pt-BR" sz="3600" dirty="0" smtClean="0">
                <a:solidFill>
                  <a:schemeClr val="tx2"/>
                </a:solidFill>
              </a:rPr>
              <a:t>se concentrar </a:t>
            </a:r>
            <a:r>
              <a:rPr lang="pt-BR" sz="3600" dirty="0">
                <a:solidFill>
                  <a:schemeClr val="tx2"/>
                </a:solidFill>
              </a:rPr>
              <a:t>em tarefas monótonas, </a:t>
            </a:r>
            <a:r>
              <a:rPr lang="pt-BR" sz="3600" dirty="0" smtClean="0">
                <a:solidFill>
                  <a:schemeClr val="tx2"/>
                </a:solidFill>
              </a:rPr>
              <a:t>repetitivas, não motivacionais). </a:t>
            </a:r>
          </a:p>
          <a:p>
            <a:pPr marL="571500" indent="-571500" algn="just">
              <a:buFont typeface="Wingdings" pitchFamily="2" charset="2"/>
              <a:buChar char="§"/>
            </a:pPr>
            <a:endParaRPr lang="pt-BR" sz="3600" dirty="0" smtClean="0">
              <a:solidFill>
                <a:schemeClr val="tx2"/>
              </a:solidFill>
            </a:endParaRP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100" name="Picture 4" descr="C:\Arquivos de programas\Microsoft Office\MEDIA\OFFICE14\Lines\BD10290_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0504" y="5445224"/>
            <a:ext cx="5715000" cy="9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962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51520" y="332656"/>
            <a:ext cx="8568952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Comportamentos frequentes </a:t>
            </a:r>
          </a:p>
          <a:p>
            <a:pPr algn="ctr"/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Dificuldade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regras e com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autocontrole; 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Comportamento imprevisível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não reativo às intervenções normais do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professor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agitação, a impulsividade e a desatenção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tornam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portador um especialista em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desobedecer regras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(</a:t>
            </a:r>
            <a:r>
              <a:rPr lang="pt-BR" sz="3600" dirty="0" smtClean="0">
                <a:solidFill>
                  <a:schemeClr val="tx2"/>
                </a:solidFill>
              </a:rPr>
              <a:t>muitas </a:t>
            </a:r>
            <a:r>
              <a:rPr lang="pt-BR" sz="3600" dirty="0">
                <a:solidFill>
                  <a:schemeClr val="tx2"/>
                </a:solidFill>
              </a:rPr>
              <a:t>vezes </a:t>
            </a:r>
            <a:r>
              <a:rPr lang="pt-BR" sz="3600" dirty="0" smtClean="0">
                <a:solidFill>
                  <a:schemeClr val="tx2"/>
                </a:solidFill>
              </a:rPr>
              <a:t>confundidas </a:t>
            </a:r>
            <a:r>
              <a:rPr lang="pt-BR" sz="3600" dirty="0">
                <a:solidFill>
                  <a:schemeClr val="tx2"/>
                </a:solidFill>
              </a:rPr>
              <a:t>com "falta de </a:t>
            </a:r>
            <a:r>
              <a:rPr lang="pt-BR" sz="3600" dirty="0" smtClean="0">
                <a:solidFill>
                  <a:schemeClr val="tx2"/>
                </a:solidFill>
              </a:rPr>
              <a:t>limites)". </a:t>
            </a:r>
            <a:endParaRPr lang="pt-BR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533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ângulo 3"/>
          <p:cNvSpPr/>
          <p:nvPr/>
        </p:nvSpPr>
        <p:spPr>
          <a:xfrm>
            <a:off x="539551" y="548680"/>
            <a:ext cx="8352929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verdade,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dificuldade é em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inibir os sistemas motores cerebrais.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ão para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quieta nem por um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instante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dá a mínima para o que está sendo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ensinado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impaciente e desassossegada.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impulsividade da criança é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anormal (</a:t>
            </a:r>
            <a:r>
              <a:rPr lang="pt-BR" sz="3600" dirty="0" smtClean="0">
                <a:solidFill>
                  <a:schemeClr val="tx2"/>
                </a:solidFill>
              </a:rPr>
              <a:t>diz </a:t>
            </a:r>
            <a:r>
              <a:rPr lang="pt-BR" sz="3600" dirty="0">
                <a:solidFill>
                  <a:schemeClr val="tx2"/>
                </a:solidFill>
              </a:rPr>
              <a:t>coisas fora de hora, mesmo sabendo que não deveria </a:t>
            </a:r>
            <a:r>
              <a:rPr lang="pt-BR" sz="3600" dirty="0" smtClean="0">
                <a:solidFill>
                  <a:schemeClr val="tx2"/>
                </a:solidFill>
              </a:rPr>
              <a:t>dizê-las). </a:t>
            </a:r>
            <a:endParaRPr lang="pt-BR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119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90872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Seus impulsos colocam-na em constantes conflitos com os colegas e os professores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pt-BR" sz="3600" b="1" dirty="0" smtClean="0">
                <a:solidFill>
                  <a:schemeClr val="tx2"/>
                </a:solidFill>
              </a:rPr>
              <a:t> </a:t>
            </a:r>
            <a:endParaRPr lang="pt-BR" sz="3600" b="1" dirty="0">
              <a:solidFill>
                <a:schemeClr val="tx2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</a:rPr>
              <a:t>Descontrole emocional;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</a:rPr>
              <a:t>Mudanças </a:t>
            </a:r>
            <a:r>
              <a:rPr lang="pt-BR" sz="3600" b="1" dirty="0">
                <a:solidFill>
                  <a:schemeClr val="tx2"/>
                </a:solidFill>
              </a:rPr>
              <a:t>frequentes e inesperadas de </a:t>
            </a:r>
            <a:r>
              <a:rPr lang="pt-BR" sz="3600" b="1" dirty="0" smtClean="0">
                <a:solidFill>
                  <a:schemeClr val="tx2"/>
                </a:solidFill>
              </a:rPr>
              <a:t>humor; </a:t>
            </a:r>
            <a:endParaRPr lang="pt-BR" sz="3600" b="1" dirty="0">
              <a:solidFill>
                <a:schemeClr val="tx2"/>
              </a:solidFill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</a:rPr>
              <a:t>B</a:t>
            </a:r>
            <a:r>
              <a:rPr lang="pt-BR" sz="3600" b="1" dirty="0" smtClean="0">
                <a:solidFill>
                  <a:schemeClr val="tx2"/>
                </a:solidFill>
              </a:rPr>
              <a:t>aixa </a:t>
            </a:r>
            <a:r>
              <a:rPr lang="pt-BR" sz="3600" b="1" dirty="0">
                <a:solidFill>
                  <a:schemeClr val="tx2"/>
                </a:solidFill>
              </a:rPr>
              <a:t>tolerância </a:t>
            </a:r>
            <a:r>
              <a:rPr lang="pt-BR" sz="3600" b="1" dirty="0" smtClean="0">
                <a:solidFill>
                  <a:schemeClr val="tx2"/>
                </a:solidFill>
              </a:rPr>
              <a:t>à </a:t>
            </a:r>
            <a:r>
              <a:rPr lang="pt-BR" sz="3600" b="1" dirty="0">
                <a:solidFill>
                  <a:schemeClr val="tx2"/>
                </a:solidFill>
              </a:rPr>
              <a:t>frustração</a:t>
            </a:r>
            <a:r>
              <a:rPr lang="pt-BR" sz="3600" b="1" dirty="0" smtClean="0">
                <a:solidFill>
                  <a:schemeClr val="tx2"/>
                </a:solidFill>
              </a:rPr>
              <a:t>,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</a:rPr>
              <a:t>Comportamento opositor/desafiante</a:t>
            </a:r>
            <a:r>
              <a:rPr lang="pt-BR" sz="3600" b="1" dirty="0">
                <a:solidFill>
                  <a:schemeClr val="tx2"/>
                </a:solidFill>
              </a:rPr>
              <a:t>. 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24817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908720"/>
            <a:ext cx="849694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tx2"/>
                </a:solidFill>
              </a:rPr>
              <a:t>O </a:t>
            </a:r>
            <a:r>
              <a:rPr lang="pt-BR" sz="3600" b="1" dirty="0">
                <a:solidFill>
                  <a:schemeClr val="tx2"/>
                </a:solidFill>
              </a:rPr>
              <a:t>TDAH isoladamente não cursa com dificuldades de aprendizado.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Ao contrário, 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crianças com TDAH são capazes de aprender, mas têm dificuldades de se sair bem na escola devido ao impacto que os sintomas têm sobre uma boa atuação.</a:t>
            </a:r>
            <a:r>
              <a:rPr lang="pt-BR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just"/>
            <a:endParaRPr lang="pt-BR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58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15293" y="980728"/>
            <a:ext cx="82809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Embora o QI possa ser o mesmo de seus colegas, o seu desempenho escolar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será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sempre abaixo do esperado para 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idade, pela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dificuldade de ouvir, seguir instruções, prestar atenção e persistir até o final das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tarefas.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59276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764704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Este funcionamento abaixo do potencial pode acarretar ao longo do tempo uma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sequência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eventos denominada "espiral escolar negativa",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 seja, trocas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seguidas de escola, após repetências ou dificuldades disciplinares, geralmente indo, a cada troca, para escolas com menor "calibre", e que concentram uma maior prevalência de alunos com TDAH. </a:t>
            </a:r>
          </a:p>
        </p:txBody>
      </p:sp>
    </p:spTree>
    <p:extLst>
      <p:ext uri="{BB962C8B-B14F-4D97-AF65-F5344CB8AC3E}">
        <p14:creationId xmlns:p14="http://schemas.microsoft.com/office/powerpoint/2010/main" val="168158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17633" y="620688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4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ENTENDENDO MELHOR O TRANSTORNO DE DÉFICIT DE ATENÇÃO E HIPERATIVIDADE  E SUAS IMPLICAÇÕES NA APRENDIZAGEM ESCOLAR </a:t>
            </a:r>
          </a:p>
          <a:p>
            <a:pPr algn="ctr"/>
            <a:endParaRPr lang="pt-BR" sz="44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/>
            <a:r>
              <a:rPr lang="pt-B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Francisca Maria Andrade</a:t>
            </a:r>
          </a:p>
          <a:p>
            <a:pPr algn="r"/>
            <a:r>
              <a:rPr lang="pt-B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Psicopedagoga/Espec. em AEE</a:t>
            </a:r>
          </a:p>
          <a:p>
            <a:pPr algn="r"/>
            <a:r>
              <a:rPr lang="pt-BR" sz="2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Pós-graduanda em </a:t>
            </a:r>
            <a:r>
              <a:rPr lang="pt-BR" sz="2000" b="1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neuropsicopedagogia</a:t>
            </a:r>
            <a:endParaRPr lang="pt-BR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2861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836712"/>
            <a:ext cx="813690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aluno inicia em um colégio particular, passa para uma escola pública após repetir o ano, fica de dependência no 2º grau, adquire aversão à escola, demonstra não gostar de estudar, tendo como desfecho final uma escolaridade mais baixa na vida adulta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isto pode ser potencialmente previsível, se for tratado desde o início.</a:t>
            </a:r>
          </a:p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112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5" y="1268760"/>
            <a:ext cx="8275981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TDAH é a condição crônica de saúde de maior prevalência em crianças em idade escolar. Provavelmente exista uma a duas crianças com o problema em cada classe. O custo educacional é 3 a 6 vezes maior. Tem grande impacto no ajustamento educacional da criança. </a:t>
            </a:r>
          </a:p>
        </p:txBody>
      </p:sp>
    </p:spTree>
    <p:extLst>
      <p:ext uri="{BB962C8B-B14F-4D97-AF65-F5344CB8AC3E}">
        <p14:creationId xmlns:p14="http://schemas.microsoft.com/office/powerpoint/2010/main" val="712181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47787" y="1268760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risco de fracasso escolar é 2 a 3 vezes maior do que outra criança sem dificuldades escolares, mas com inteligência equivalente. Cerca de 20 a 30% das crianças com TDAH apresentam dificuldades específicas, que interferem na sua capacidade de aprender. </a:t>
            </a:r>
          </a:p>
        </p:txBody>
      </p:sp>
    </p:spTree>
    <p:extLst>
      <p:ext uri="{BB962C8B-B14F-4D97-AF65-F5344CB8AC3E}">
        <p14:creationId xmlns:p14="http://schemas.microsoft.com/office/powerpoint/2010/main" val="1737306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9637" y="692696"/>
            <a:ext cx="8424936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Um terço ou mais das crianças com TDAH ficará para trás na escola, no mínimo uma série durante a sua vida escolar;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35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% nunca completarão o ensino médio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notas estarão significativamente abaixo de seus colegas de classe;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40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50% dessas crianças receberão algum tipo de serviço educacional (aulas de reforço, de recuperação, de apoio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).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01037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29673" y="836712"/>
            <a:ext cx="799288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10% poderão passar todo o seu dia escolar envolvido nesses serviços.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metade das crianças com TDAH apresenta comportamento opositivo-desafiador,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25% delas serão suspensas e até expulsas da escola, devido a problemas de conduta.</a:t>
            </a:r>
          </a:p>
        </p:txBody>
      </p:sp>
    </p:spTree>
    <p:extLst>
      <p:ext uri="{BB962C8B-B14F-4D97-AF65-F5344CB8AC3E}">
        <p14:creationId xmlns:p14="http://schemas.microsoft.com/office/powerpoint/2010/main" val="2935242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40212" y="548680"/>
            <a:ext cx="849694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Estudos têm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descrito significativa proporção de casos em que há sobreposição entre TDAH e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dislexia, tanto que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diagnóstico de um distúrbio deve envolver avaliação para o outro. Em países, como os Estados Unidos, portadores de TDAH são protegidos pela lei quanto a receberem tratamento diferenciado na escola.</a:t>
            </a: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359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395536" y="-795664"/>
            <a:ext cx="8534152" cy="7663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pPr eaLnBrk="0" hangingPunct="0"/>
            <a:r>
              <a:rPr lang="pt-BR" sz="2400" b="1" dirty="0" smtClean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 </a:t>
            </a:r>
          </a:p>
          <a:p>
            <a:pPr eaLnBrk="0" hangingPunct="0"/>
            <a:r>
              <a:rPr lang="pt-BR" sz="2400" b="1" dirty="0" smtClean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  </a:t>
            </a:r>
          </a:p>
          <a:p>
            <a:pPr eaLnBrk="0" hangingPunct="0"/>
            <a:endParaRPr lang="pt-BR" sz="2400" b="1" dirty="0">
              <a:solidFill>
                <a:schemeClr val="tx2"/>
              </a:solidFill>
              <a:ea typeface="Times New Roman" pitchFamily="18" charset="0"/>
              <a:cs typeface="Arial" charset="0"/>
            </a:endParaRPr>
          </a:p>
          <a:p>
            <a:pPr eaLnBrk="0" hangingPunct="0"/>
            <a:r>
              <a:rPr lang="pt-BR" sz="2800" b="1" dirty="0" smtClean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No Brasil, a </a:t>
            </a: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Deputada Federal Mara </a:t>
            </a:r>
            <a:r>
              <a:rPr lang="pt-BR" sz="2800" b="1" dirty="0" err="1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Gabrilli</a:t>
            </a: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 incluiu o Projeto de Lei de nº 7081/2010, que oferecerá garantias e direitos aos portadores de TDAH e Dislexia na rede de Ensino Básico brasileira.</a:t>
            </a:r>
            <a:b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</a:b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Faltam apenas duas comissões aprovarem para que o projeto se transforme em Lei Federal!  </a:t>
            </a:r>
            <a:b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</a:b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O Projeto de Lei 7081/2010 propõe um programa de acompanhamento para crianças e jovens com TDAH e Dislexia na Rede de Ensino Brasileira. </a:t>
            </a:r>
            <a:b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</a:b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>O programa envolve além da identificação do TDAH e Dislexia na Escola, a formação de professores para que possam ajudar na Inclusão dos alunos que forem identificados por uma equipe multidisciplinar. </a:t>
            </a:r>
            <a:b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</a:br>
            <a: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  <a:t/>
            </a:r>
            <a:br>
              <a:rPr lang="pt-BR" sz="2800" b="1" dirty="0">
                <a:solidFill>
                  <a:schemeClr val="tx2"/>
                </a:solidFill>
                <a:ea typeface="Times New Roman" pitchFamily="18" charset="0"/>
                <a:cs typeface="Arial" charset="0"/>
              </a:rPr>
            </a:br>
            <a:endParaRPr lang="pt-B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4772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11560" y="836712"/>
            <a:ext cx="792088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Pesquisas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demonstram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nas crianças com TDAH algumas áreas do córtex pré-frontal amadurecem mais tarde quando comparada com um grupo controle sem o distúrbio, sugerindo uma maturação lenta do córtex pré-frontal. </a:t>
            </a:r>
          </a:p>
        </p:txBody>
      </p:sp>
    </p:spTree>
    <p:extLst>
      <p:ext uri="{BB962C8B-B14F-4D97-AF65-F5344CB8AC3E}">
        <p14:creationId xmlns:p14="http://schemas.microsoft.com/office/powerpoint/2010/main" val="3633001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764704"/>
            <a:ext cx="820891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sala de aula a criança com TDAH apresenta dificuldade de manter as informações em mente, manipulá-las ou agir de acordo com elas. Apresentam dificuldade de antecipar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consequências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futuras de seus atos, diminuição da capacidade de percepção do tempo e da organização temporal das ações. </a:t>
            </a:r>
          </a:p>
        </p:txBody>
      </p:sp>
    </p:spTree>
    <p:extLst>
      <p:ext uri="{BB962C8B-B14F-4D97-AF65-F5344CB8AC3E}">
        <p14:creationId xmlns:p14="http://schemas.microsoft.com/office/powerpoint/2010/main" val="4095531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1196752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aluno apresenta ações comandadas pelo presente imediato,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porque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não consegue manter a atenção nas suas representações internas e guiar suas ações por uma perspectiva futura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(Disfunção executiva)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8533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2627784" y="476672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t-BR" sz="4000" b="1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é TDAH ? </a:t>
            </a:r>
            <a:r>
              <a:rPr lang="pt-BR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  </a:t>
            </a:r>
            <a:r>
              <a:rPr lang="pt-BR" sz="1600" dirty="0"/>
              <a:t/>
            </a:r>
            <a:br>
              <a:rPr lang="pt-BR" sz="1600" dirty="0"/>
            </a:br>
            <a:r>
              <a:rPr lang="pt-BR" sz="1600" dirty="0"/>
              <a:t/>
            </a:r>
            <a:br>
              <a:rPr lang="pt-BR" sz="1600" dirty="0"/>
            </a:br>
            <a:endParaRPr lang="pt-BR" dirty="0"/>
          </a:p>
        </p:txBody>
      </p:sp>
      <p:sp>
        <p:nvSpPr>
          <p:cNvPr id="3" name="Retângulo 2"/>
          <p:cNvSpPr/>
          <p:nvPr/>
        </p:nvSpPr>
        <p:spPr>
          <a:xfrm>
            <a:off x="323528" y="1563874"/>
            <a:ext cx="8640960" cy="44750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É a condição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base orgânica, que tem por principais características dificuldades em manter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foco da atenção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  controle </a:t>
            </a:r>
            <a:r>
              <a:rPr lang="pt-BR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impulsividade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agitação </a:t>
            </a:r>
            <a:r>
              <a:rPr lang="pt-BR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/ hiperatividade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pt-BR" sz="3600" b="1" u="sng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É também chamado de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DDA, </a:t>
            </a:r>
            <a:r>
              <a:rPr lang="pt-BR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TDAH,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TDAHI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entre outras siglas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pt-BR" sz="32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80772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980728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Os profissionais de educação que precisam lidar diariamente,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necessitam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desenvolver um repertório de estratégias para poder atuar em sala de aula. É importante que professores e pedagogos conheçam o TDAH e saibam quais são as suas peculiaridades.</a:t>
            </a:r>
          </a:p>
        </p:txBody>
      </p:sp>
    </p:spTree>
    <p:extLst>
      <p:ext uri="{BB962C8B-B14F-4D97-AF65-F5344CB8AC3E}">
        <p14:creationId xmlns:p14="http://schemas.microsoft.com/office/powerpoint/2010/main" val="2365720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908720"/>
            <a:ext cx="813690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TDAH é um transtorno extremamente bem pesquisado e com validade superior a da maioria dos transtornos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mentais,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superior inclusive a de muitas condições médicas. Mesmo assim, a mídia tem sido pródiga em transmitir as mais variadas informações. </a:t>
            </a:r>
          </a:p>
        </p:txBody>
      </p:sp>
    </p:spTree>
    <p:extLst>
      <p:ext uri="{BB962C8B-B14F-4D97-AF65-F5344CB8AC3E}">
        <p14:creationId xmlns:p14="http://schemas.microsoft.com/office/powerpoint/2010/main" val="228252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467544" y="620688"/>
            <a:ext cx="792088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Histórias denunciando o diagnóstico excessivo e o uso indevido de medicamentos perigosos para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tratá-lo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continuam a aparecer na internet e na imprensa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leiga, criam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discussões acirradas, mitos, controvérsias e opiniões equivocadas, prestando com isto, um enorme desserviço ao manejo do TDAH</a:t>
            </a:r>
            <a:r>
              <a:rPr lang="pt-BR" sz="36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</a:p>
          <a:p>
            <a:pPr algn="just"/>
            <a:endParaRPr lang="pt-BR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828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95536" y="404664"/>
            <a:ext cx="82809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 faz necessário um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programa de </a:t>
            </a:r>
            <a:r>
              <a:rPr lang="pt-BR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psicoeducação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continuada com a participação efetiva de todos os envolvidos com o problema.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Pois, mesmo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todos os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conhecimentos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disponíveis sobre o TDAH, ainda há uma série de equívocos e informações imprecisas impedindo que a maioria das crianças atinja seu potencial e alcance uma qualidade de vida melhor. </a:t>
            </a:r>
          </a:p>
        </p:txBody>
      </p:sp>
    </p:spTree>
    <p:extLst>
      <p:ext uri="{BB962C8B-B14F-4D97-AF65-F5344CB8AC3E}">
        <p14:creationId xmlns:p14="http://schemas.microsoft.com/office/powerpoint/2010/main" val="1002078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683568" y="764704"/>
            <a:ext cx="770485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Nosso dever como pais e profissionais é compreender essas crianças e encontrar formas para ajudá-las a serem bem-sucedidas.</a:t>
            </a:r>
          </a:p>
        </p:txBody>
      </p:sp>
      <p:sp>
        <p:nvSpPr>
          <p:cNvPr id="3" name="Retângulo 2"/>
          <p:cNvSpPr/>
          <p:nvPr/>
        </p:nvSpPr>
        <p:spPr>
          <a:xfrm>
            <a:off x="3635896" y="3356992"/>
            <a:ext cx="518457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400" dirty="0" smtClean="0">
                <a:solidFill>
                  <a:schemeClr val="tx2"/>
                </a:solidFill>
              </a:rPr>
              <a:t>Fonte:</a:t>
            </a:r>
            <a:r>
              <a:rPr lang="pt-BR" sz="2400" dirty="0"/>
              <a:t> 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IPDA - Instituto Paulista do Déficit de Atenção</a:t>
            </a:r>
            <a:b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ABDA - Associação Brasileira do Déficit de </a:t>
            </a:r>
            <a:r>
              <a:rPr lang="pt-B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Atenção</a:t>
            </a:r>
          </a:p>
          <a:p>
            <a:r>
              <a:rPr lang="pt-B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Dr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Paulo A. Junqueira</a:t>
            </a:r>
          </a:p>
          <a:p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r>
              <a:rPr lang="pt-BR" sz="2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Neurologista </a:t>
            </a:r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 infância e adolescência.</a:t>
            </a:r>
          </a:p>
          <a:p>
            <a:r>
              <a:rPr lang="pt-BR" sz="2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1613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404664"/>
            <a:ext cx="792088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 smtClean="0">
                <a:solidFill>
                  <a:schemeClr val="tx2"/>
                </a:solidFill>
              </a:rPr>
              <a:t>                                   MENSAGEM</a:t>
            </a:r>
          </a:p>
          <a:p>
            <a:endParaRPr lang="pt-BR" sz="2800" b="1" dirty="0">
              <a:solidFill>
                <a:schemeClr val="tx2"/>
              </a:solidFill>
            </a:endParaRPr>
          </a:p>
          <a:p>
            <a:pPr algn="ctr"/>
            <a:r>
              <a:rPr lang="pt-BR" sz="2800" b="1" dirty="0">
                <a:solidFill>
                  <a:schemeClr val="tx2"/>
                </a:solidFill>
              </a:rPr>
              <a:t>“Se você não puder curar a </a:t>
            </a:r>
            <a:r>
              <a:rPr lang="pt-BR" sz="2800" b="1" dirty="0" smtClean="0">
                <a:solidFill>
                  <a:schemeClr val="tx2"/>
                </a:solidFill>
              </a:rPr>
              <a:t>criança,</a:t>
            </a:r>
            <a:r>
              <a:rPr lang="pt-BR" sz="2800" b="1" dirty="0">
                <a:solidFill>
                  <a:schemeClr val="tx2"/>
                </a:solidFill>
              </a:rPr>
              <a:t> </a:t>
            </a:r>
            <a:r>
              <a:rPr lang="pt-BR" sz="2800" b="1" dirty="0" smtClean="0">
                <a:solidFill>
                  <a:schemeClr val="tx2"/>
                </a:solidFill>
              </a:rPr>
              <a:t>AME-A</a:t>
            </a:r>
            <a:r>
              <a:rPr lang="pt-BR" sz="2800" b="1" dirty="0">
                <a:solidFill>
                  <a:schemeClr val="tx2"/>
                </a:solidFill>
              </a:rPr>
              <a:t>,</a:t>
            </a:r>
            <a:r>
              <a:rPr lang="pt-BR" sz="2800" b="1" dirty="0" smtClean="0">
                <a:solidFill>
                  <a:schemeClr val="tx2"/>
                </a:solidFill>
              </a:rPr>
              <a:t> </a:t>
            </a:r>
            <a:r>
              <a:rPr lang="pt-BR" sz="2800" b="1" dirty="0">
                <a:solidFill>
                  <a:schemeClr val="tx2"/>
                </a:solidFill>
              </a:rPr>
              <a:t>de todo o </a:t>
            </a:r>
            <a:r>
              <a:rPr lang="pt-BR" sz="2800" b="1" dirty="0" smtClean="0">
                <a:solidFill>
                  <a:schemeClr val="tx2"/>
                </a:solidFill>
              </a:rPr>
              <a:t>seu coração </a:t>
            </a:r>
            <a:r>
              <a:rPr lang="pt-BR" sz="2800" b="1" dirty="0">
                <a:solidFill>
                  <a:schemeClr val="tx2"/>
                </a:solidFill>
              </a:rPr>
              <a:t>, com todo o seu amor e toda </a:t>
            </a:r>
            <a:r>
              <a:rPr lang="pt-BR" sz="2800" b="1" dirty="0" smtClean="0">
                <a:solidFill>
                  <a:schemeClr val="tx2"/>
                </a:solidFill>
              </a:rPr>
              <a:t>a sua </a:t>
            </a:r>
            <a:r>
              <a:rPr lang="pt-BR" sz="2800" b="1" dirty="0">
                <a:solidFill>
                  <a:schemeClr val="tx2"/>
                </a:solidFill>
              </a:rPr>
              <a:t>aceitação. Alguma </a:t>
            </a:r>
            <a:r>
              <a:rPr lang="pt-BR" sz="2800" b="1" dirty="0" smtClean="0">
                <a:solidFill>
                  <a:schemeClr val="tx2"/>
                </a:solidFill>
              </a:rPr>
              <a:t>tarefa importante </a:t>
            </a:r>
            <a:r>
              <a:rPr lang="pt-BR" sz="2800" b="1" dirty="0">
                <a:solidFill>
                  <a:schemeClr val="tx2"/>
                </a:solidFill>
              </a:rPr>
              <a:t>ela está </a:t>
            </a:r>
            <a:r>
              <a:rPr lang="pt-BR" sz="2800" b="1" dirty="0" smtClean="0">
                <a:solidFill>
                  <a:schemeClr val="tx2"/>
                </a:solidFill>
              </a:rPr>
              <a:t>desempenhando junto </a:t>
            </a:r>
            <a:r>
              <a:rPr lang="pt-BR" sz="2800" b="1" dirty="0">
                <a:solidFill>
                  <a:schemeClr val="tx2"/>
                </a:solidFill>
              </a:rPr>
              <a:t>de você, certamente para</a:t>
            </a:r>
          </a:p>
          <a:p>
            <a:pPr algn="ctr"/>
            <a:r>
              <a:rPr lang="pt-BR" sz="2800" b="1" dirty="0">
                <a:solidFill>
                  <a:schemeClr val="tx2"/>
                </a:solidFill>
              </a:rPr>
              <a:t>proveito de ambos. Uma </a:t>
            </a:r>
            <a:r>
              <a:rPr lang="pt-BR" sz="2800" b="1" dirty="0" smtClean="0">
                <a:solidFill>
                  <a:schemeClr val="tx2"/>
                </a:solidFill>
              </a:rPr>
              <a:t>luz transcendental </a:t>
            </a:r>
            <a:r>
              <a:rPr lang="pt-BR" sz="2800" b="1" dirty="0">
                <a:solidFill>
                  <a:schemeClr val="tx2"/>
                </a:solidFill>
              </a:rPr>
              <a:t>que irá iluminar </a:t>
            </a:r>
            <a:r>
              <a:rPr lang="pt-BR" sz="2800" b="1" dirty="0" smtClean="0">
                <a:solidFill>
                  <a:schemeClr val="tx2"/>
                </a:solidFill>
              </a:rPr>
              <a:t>uma felicidade </a:t>
            </a:r>
            <a:r>
              <a:rPr lang="pt-BR" sz="2800" b="1" dirty="0">
                <a:solidFill>
                  <a:schemeClr val="tx2"/>
                </a:solidFill>
              </a:rPr>
              <a:t>com a qual você nem</a:t>
            </a:r>
          </a:p>
          <a:p>
            <a:pPr algn="ctr"/>
            <a:r>
              <a:rPr lang="pt-BR" sz="2800" b="1" dirty="0">
                <a:solidFill>
                  <a:schemeClr val="tx2"/>
                </a:solidFill>
              </a:rPr>
              <a:t>imaginou que pudesse existir </a:t>
            </a:r>
            <a:r>
              <a:rPr lang="pt-BR" sz="2800" b="1" dirty="0" smtClean="0">
                <a:solidFill>
                  <a:schemeClr val="tx2"/>
                </a:solidFill>
              </a:rPr>
              <a:t>Confie, trabalhe e espere”.</a:t>
            </a:r>
          </a:p>
          <a:p>
            <a:pPr algn="ctr"/>
            <a:r>
              <a:rPr lang="pt-BR" sz="2800" b="1" dirty="0" smtClean="0">
                <a:solidFill>
                  <a:schemeClr val="tx2"/>
                </a:solidFill>
              </a:rPr>
              <a:t>                            </a:t>
            </a:r>
          </a:p>
          <a:p>
            <a:pPr algn="ctr"/>
            <a:r>
              <a:rPr lang="pt-BR" sz="2800" b="1" dirty="0" smtClean="0">
                <a:solidFill>
                  <a:schemeClr val="tx2"/>
                </a:solidFill>
              </a:rPr>
              <a:t> Hermínio </a:t>
            </a:r>
            <a:r>
              <a:rPr lang="pt-BR" sz="2800" b="1" dirty="0">
                <a:solidFill>
                  <a:schemeClr val="tx2"/>
                </a:solidFill>
              </a:rPr>
              <a:t>Correa de </a:t>
            </a:r>
            <a:r>
              <a:rPr lang="pt-BR" sz="2800" b="1" dirty="0" smtClean="0">
                <a:solidFill>
                  <a:schemeClr val="tx2"/>
                </a:solidFill>
              </a:rPr>
              <a:t>Miranda</a:t>
            </a:r>
            <a:endParaRPr lang="pt-BR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25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pt-BR" sz="5400" b="1" dirty="0" smtClean="0">
                <a:solidFill>
                  <a:schemeClr val="tx2"/>
                </a:solidFill>
              </a:rPr>
              <a:t>Reflexão</a:t>
            </a:r>
            <a:endParaRPr lang="pt-BR" sz="5400" b="1" dirty="0">
              <a:solidFill>
                <a:schemeClr val="tx2"/>
              </a:solidFill>
            </a:endParaRPr>
          </a:p>
        </p:txBody>
      </p:sp>
      <p:sp>
        <p:nvSpPr>
          <p:cNvPr id="8195" name="Retângulo 2"/>
          <p:cNvSpPr>
            <a:spLocks noChangeArrowheads="1"/>
          </p:cNvSpPr>
          <p:nvPr/>
        </p:nvSpPr>
        <p:spPr bwMode="auto">
          <a:xfrm>
            <a:off x="592138" y="1773238"/>
            <a:ext cx="7489825" cy="35394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pt-BR" dirty="0">
                <a:latin typeface="Calibri" pitchFamily="34" charset="0"/>
              </a:rPr>
              <a:t> 	</a:t>
            </a:r>
            <a:r>
              <a:rPr lang="pt-BR" sz="32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Daqui a cem anos, não importará o tipo de carro que eu conduzi, o tipo de casa em que morei, quanto dinheiro tinha depositado no banco, nem que roupas vesti. Mas o mundo pode ser melhor porque eu fui importante na vida de uma criança... ( autor anônimo)</a:t>
            </a:r>
          </a:p>
        </p:txBody>
      </p:sp>
    </p:spTree>
    <p:extLst>
      <p:ext uri="{BB962C8B-B14F-4D97-AF65-F5344CB8AC3E}">
        <p14:creationId xmlns:p14="http://schemas.microsoft.com/office/powerpoint/2010/main" val="19014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1268760"/>
            <a:ext cx="6552728" cy="4001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t-BR" sz="9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OBRIGADA!</a:t>
            </a:r>
          </a:p>
          <a:p>
            <a:pPr algn="r"/>
            <a:endParaRPr lang="pt-BR" dirty="0" smtClean="0">
              <a:solidFill>
                <a:schemeClr val="tx2"/>
              </a:solidFill>
            </a:endParaRPr>
          </a:p>
          <a:p>
            <a:pPr algn="r"/>
            <a:endParaRPr lang="pt-BR" sz="2800" dirty="0">
              <a:solidFill>
                <a:schemeClr val="tx2"/>
              </a:solidFill>
            </a:endParaRPr>
          </a:p>
          <a:p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Contatos:</a:t>
            </a:r>
          </a:p>
          <a:p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Chesca.andrade@hotmail.com</a:t>
            </a:r>
            <a:endParaRPr lang="pt-BR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3"/>
              </a:rPr>
              <a:t>franciscamaas@gmail.com</a:t>
            </a:r>
            <a:endParaRPr lang="pt-BR" sz="28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(86) 99351384</a:t>
            </a:r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276163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115616" y="378709"/>
            <a:ext cx="693651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t-BR" sz="40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que significa “base orgânica”? </a:t>
            </a:r>
          </a:p>
        </p:txBody>
      </p:sp>
      <p:sp>
        <p:nvSpPr>
          <p:cNvPr id="3" name="Retângulo 2"/>
          <p:cNvSpPr/>
          <p:nvPr/>
        </p:nvSpPr>
        <p:spPr>
          <a:xfrm>
            <a:off x="467544" y="1628800"/>
            <a:ext cx="7920880" cy="38841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pt-BR" sz="1600" dirty="0"/>
              <a:t>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Significa que, nos portadores do TDAH, há uma estrutura cerebral que não “trabalha” como seria esperado. Esta estrutura é chamada de 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lobo pré-frontal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-  uma área do córtex cerebral localizada na parte da frente da cabeça, entre a testa e o meio do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crânio, formada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por milhões </a:t>
            </a:r>
            <a:r>
              <a:rPr lang="pt-BR" sz="3600" b="1" u="sng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neurônios</a:t>
            </a:r>
            <a:r>
              <a:rPr lang="pt-BR" sz="3600" b="1" u="sng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t-BR" sz="2000" dirty="0">
                <a:solidFill>
                  <a:schemeClr val="tx2"/>
                </a:solidFill>
              </a:rPr>
              <a:t/>
            </a:r>
            <a:br>
              <a:rPr lang="pt-BR" sz="2000" dirty="0">
                <a:solidFill>
                  <a:schemeClr val="tx2"/>
                </a:solidFill>
              </a:rPr>
            </a:br>
            <a:r>
              <a:rPr lang="pt-BR" sz="2800" dirty="0" smtClean="0">
                <a:solidFill>
                  <a:schemeClr val="tx2"/>
                </a:solidFill>
              </a:rPr>
              <a:t>(CPF + </a:t>
            </a:r>
            <a:r>
              <a:rPr lang="pt-BR" sz="2800" dirty="0" err="1" smtClean="0">
                <a:solidFill>
                  <a:schemeClr val="tx2"/>
                </a:solidFill>
              </a:rPr>
              <a:t>func</a:t>
            </a:r>
            <a:r>
              <a:rPr lang="pt-BR" sz="2800" dirty="0" smtClean="0">
                <a:solidFill>
                  <a:schemeClr val="tx2"/>
                </a:solidFill>
              </a:rPr>
              <a:t>. </a:t>
            </a:r>
            <a:r>
              <a:rPr lang="pt-BR" sz="2800" dirty="0" err="1">
                <a:solidFill>
                  <a:schemeClr val="tx2"/>
                </a:solidFill>
              </a:rPr>
              <a:t>c</a:t>
            </a:r>
            <a:r>
              <a:rPr lang="pt-BR" sz="2800" dirty="0" err="1" smtClean="0">
                <a:solidFill>
                  <a:schemeClr val="tx2"/>
                </a:solidFill>
              </a:rPr>
              <a:t>omp</a:t>
            </a:r>
            <a:r>
              <a:rPr lang="pt-BR" sz="2800" dirty="0" smtClean="0">
                <a:solidFill>
                  <a:schemeClr val="tx2"/>
                </a:solidFill>
              </a:rPr>
              <a:t> = probl</a:t>
            </a:r>
            <a:r>
              <a:rPr lang="pt-BR" sz="2800" dirty="0" smtClean="0">
                <a:solidFill>
                  <a:schemeClr val="tx2"/>
                </a:solidFill>
              </a:rPr>
              <a:t>. </a:t>
            </a:r>
            <a:r>
              <a:rPr lang="pt-BR" sz="2800" dirty="0" smtClean="0">
                <a:solidFill>
                  <a:schemeClr val="tx2"/>
                </a:solidFill>
              </a:rPr>
              <a:t>com </a:t>
            </a:r>
            <a:r>
              <a:rPr lang="pt-BR" sz="2800" dirty="0" err="1" smtClean="0">
                <a:solidFill>
                  <a:schemeClr val="tx2"/>
                </a:solidFill>
              </a:rPr>
              <a:t>concen</a:t>
            </a:r>
            <a:r>
              <a:rPr lang="pt-BR" sz="2800" dirty="0" smtClean="0">
                <a:solidFill>
                  <a:schemeClr val="tx2"/>
                </a:solidFill>
              </a:rPr>
              <a:t>., memo. hip e </a:t>
            </a:r>
            <a:r>
              <a:rPr lang="pt-BR" sz="2800" dirty="0" err="1" smtClean="0">
                <a:solidFill>
                  <a:schemeClr val="tx2"/>
                </a:solidFill>
              </a:rPr>
              <a:t>impul</a:t>
            </a:r>
            <a:r>
              <a:rPr lang="pt-BR" sz="2800" dirty="0" smtClean="0">
                <a:solidFill>
                  <a:schemeClr val="tx2"/>
                </a:solidFill>
              </a:rPr>
              <a:t>...</a:t>
            </a:r>
            <a:r>
              <a:rPr lang="pt-BR" sz="2800" dirty="0" smtClean="0">
                <a:solidFill>
                  <a:schemeClr val="tx2"/>
                </a:solidFill>
              </a:rPr>
              <a:t>)</a:t>
            </a:r>
            <a:endParaRPr lang="pt-BR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365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RIFERRAN\Meus documentos\Minhas imagens\Imagem de cérebro normal,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43808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Documents and Settings\RIFERRAN\Meus documentos\Minhas imagens\Imagem de cérebro TDAH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4997" y="169162"/>
            <a:ext cx="3024336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RIFERRAN\Meus documentos\Minhas imagens\Imagem de cérebro TDA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0"/>
            <a:ext cx="3168352" cy="3212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127546" y="3394445"/>
            <a:ext cx="2430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Cérebro normal </a:t>
            </a:r>
          </a:p>
          <a:p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descanso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926186" y="3394445"/>
            <a:ext cx="294195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Cérebro </a:t>
            </a:r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 portador de TDAH</a:t>
            </a:r>
            <a:endParaRPr lang="pt-BR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descanso</a:t>
            </a:r>
          </a:p>
        </p:txBody>
      </p:sp>
      <p:sp>
        <p:nvSpPr>
          <p:cNvPr id="6" name="Retângulo 5"/>
          <p:cNvSpPr/>
          <p:nvPr/>
        </p:nvSpPr>
        <p:spPr>
          <a:xfrm>
            <a:off x="6228184" y="3071281"/>
            <a:ext cx="280831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8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Cérebro do portador de </a:t>
            </a:r>
            <a:r>
              <a:rPr lang="pt-BR" sz="28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 tentando concentrar-se</a:t>
            </a:r>
            <a:endParaRPr lang="pt-BR" sz="28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74170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539552" y="1124744"/>
            <a:ext cx="8424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 </a:t>
            </a:r>
            <a:r>
              <a:rPr lang="pt-BR" sz="36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Hipofunção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significa que uma quantidade grande de neurônios desta região pulsam mais devagar que 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esperado. É 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característica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mais comum dos casos típicos de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TDAH.</a:t>
            </a:r>
            <a:endParaRPr lang="pt-BR" sz="3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738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23528" y="548680"/>
            <a:ext cx="8568952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dirty="0"/>
              <a:t>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 cérebro funciona através de descargas elétricas, que são a base da comunicação entre os neurônios. Ondas pulsando entre 16 e 21 pulsos por segundo são consideradas ondas rápidas;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ondas pulsando abaixo disso são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consideradas ondas lentas.  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principal característica neurológica do TDAH é, então, um excesso de atividade de ondas lentas no córtex pré-frontal. </a:t>
            </a:r>
          </a:p>
        </p:txBody>
      </p:sp>
    </p:spTree>
    <p:extLst>
      <p:ext uri="{BB962C8B-B14F-4D97-AF65-F5344CB8AC3E}">
        <p14:creationId xmlns:p14="http://schemas.microsoft.com/office/powerpoint/2010/main" val="1195680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365382" y="476672"/>
            <a:ext cx="835292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perspectiva da neurologia cognitiva, 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TDAH envolve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dois tipos de disfunção cerebral: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isfunção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executiva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e; </a:t>
            </a: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ificuldade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 a expectativa de recompensas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tardias.</a:t>
            </a:r>
          </a:p>
          <a:p>
            <a:pPr algn="just"/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Entre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 principais funções do córtex pré-frontal estão a modulação da atenção e a inibição do 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comportamento. ( </a:t>
            </a:r>
            <a:r>
              <a:rPr lang="pt-BR" sz="3600" dirty="0" smtClean="0">
                <a:solidFill>
                  <a:schemeClr val="tx2"/>
                </a:solidFill>
              </a:rPr>
              <a:t>mau </a:t>
            </a:r>
            <a:r>
              <a:rPr lang="pt-BR" sz="3600" dirty="0" err="1" smtClean="0">
                <a:solidFill>
                  <a:schemeClr val="tx2"/>
                </a:solidFill>
              </a:rPr>
              <a:t>func</a:t>
            </a:r>
            <a:r>
              <a:rPr lang="pt-BR" sz="3600" dirty="0" smtClean="0">
                <a:solidFill>
                  <a:schemeClr val="tx2"/>
                </a:solidFill>
              </a:rPr>
              <a:t>. = sint. </a:t>
            </a:r>
            <a:r>
              <a:rPr lang="pt-BR" sz="3600" dirty="0" err="1" smtClean="0">
                <a:solidFill>
                  <a:schemeClr val="tx2"/>
                </a:solidFill>
              </a:rPr>
              <a:t>Cent</a:t>
            </a:r>
            <a:r>
              <a:rPr lang="pt-BR" sz="3600" dirty="0" smtClean="0">
                <a:solidFill>
                  <a:schemeClr val="tx2"/>
                </a:solidFill>
              </a:rPr>
              <a:t> do TDAH)</a:t>
            </a:r>
            <a:endParaRPr lang="pt-BR" sz="36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1033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043608" y="908720"/>
            <a:ext cx="741682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Outras funções desta região cerebral também podem estar comprometidas na criança com TDAH: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ercepção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(de tempo, de detalhes, de espaço),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lanejamento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 futuro, </a:t>
            </a:r>
            <a:endParaRPr lang="pt-BR" sz="3600" b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just">
              <a:buFont typeface="Wingdings" pitchFamily="2" charset="2"/>
              <a:buChar char="§"/>
            </a:pP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</a:t>
            </a:r>
            <a:r>
              <a:rPr lang="pt-BR" sz="3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lexibilidade </a:t>
            </a:r>
            <a:r>
              <a:rPr lang="pt-BR" sz="3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cognitiva e capacidade de organização. </a:t>
            </a:r>
          </a:p>
        </p:txBody>
      </p:sp>
    </p:spTree>
    <p:extLst>
      <p:ext uri="{BB962C8B-B14F-4D97-AF65-F5344CB8AC3E}">
        <p14:creationId xmlns:p14="http://schemas.microsoft.com/office/powerpoint/2010/main" val="401204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orizonte">
  <a:themeElements>
    <a:clrScheme name="Horizonte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Horizonte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Horizonte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1511</TotalTime>
  <Words>1577</Words>
  <Application>Microsoft Office PowerPoint</Application>
  <PresentationFormat>Apresentação na tela (4:3)</PresentationFormat>
  <Paragraphs>116</Paragraphs>
  <Slides>37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37</vt:i4>
      </vt:variant>
    </vt:vector>
  </HeadingPairs>
  <TitlesOfParts>
    <vt:vector size="38" baseType="lpstr">
      <vt:lpstr>Horizonte</vt:lpstr>
      <vt:lpstr>SEJAM   BEM  -VINDOS!!!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Reflexão</vt:lpstr>
      <vt:lpstr>Apresentação do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Implicações Educacionais  do Transtorno de Déficit de Atenção/Hiperatividade</dc:title>
  <dc:creator>RIFERRAN</dc:creator>
  <cp:lastModifiedBy>RIFERRAN</cp:lastModifiedBy>
  <cp:revision>74</cp:revision>
  <dcterms:created xsi:type="dcterms:W3CDTF">2013-04-23T11:05:25Z</dcterms:created>
  <dcterms:modified xsi:type="dcterms:W3CDTF">2013-05-24T14:40:07Z</dcterms:modified>
</cp:coreProperties>
</file>